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18472-44F8-47DA-A79C-CD9AA546C20E}" type="datetimeFigureOut">
              <a:rPr lang="en-CA" smtClean="0"/>
              <a:t>2020-11-20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B78FA-DE4B-470C-8C8F-82FADC59C2B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0864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18472-44F8-47DA-A79C-CD9AA546C20E}" type="datetimeFigureOut">
              <a:rPr lang="en-CA" smtClean="0"/>
              <a:t>2020-11-20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B78FA-DE4B-470C-8C8F-82FADC59C2B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52992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18472-44F8-47DA-A79C-CD9AA546C20E}" type="datetimeFigureOut">
              <a:rPr lang="en-CA" smtClean="0"/>
              <a:t>2020-11-20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B78FA-DE4B-470C-8C8F-82FADC59C2B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91398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18472-44F8-47DA-A79C-CD9AA546C20E}" type="datetimeFigureOut">
              <a:rPr lang="en-CA" smtClean="0"/>
              <a:t>2020-11-20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B78FA-DE4B-470C-8C8F-82FADC59C2B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52373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18472-44F8-47DA-A79C-CD9AA546C20E}" type="datetimeFigureOut">
              <a:rPr lang="en-CA" smtClean="0"/>
              <a:t>2020-11-20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B78FA-DE4B-470C-8C8F-82FADC59C2B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117885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18472-44F8-47DA-A79C-CD9AA546C20E}" type="datetimeFigureOut">
              <a:rPr lang="en-CA" smtClean="0"/>
              <a:t>2020-11-20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B78FA-DE4B-470C-8C8F-82FADC59C2B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501750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18472-44F8-47DA-A79C-CD9AA546C20E}" type="datetimeFigureOut">
              <a:rPr lang="en-CA" smtClean="0"/>
              <a:t>2020-11-20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B78FA-DE4B-470C-8C8F-82FADC59C2B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404098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18472-44F8-47DA-A79C-CD9AA546C20E}" type="datetimeFigureOut">
              <a:rPr lang="en-CA" smtClean="0"/>
              <a:t>2020-11-20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B78FA-DE4B-470C-8C8F-82FADC59C2B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018478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18472-44F8-47DA-A79C-CD9AA546C20E}" type="datetimeFigureOut">
              <a:rPr lang="en-CA" smtClean="0"/>
              <a:t>2020-11-20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B78FA-DE4B-470C-8C8F-82FADC59C2B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99828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18472-44F8-47DA-A79C-CD9AA546C20E}" type="datetimeFigureOut">
              <a:rPr lang="en-CA" smtClean="0"/>
              <a:t>2020-11-20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B78FA-DE4B-470C-8C8F-82FADC59C2B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06931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18472-44F8-47DA-A79C-CD9AA546C20E}" type="datetimeFigureOut">
              <a:rPr lang="en-CA" smtClean="0"/>
              <a:t>2020-11-20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B78FA-DE4B-470C-8C8F-82FADC59C2B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01990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18472-44F8-47DA-A79C-CD9AA546C20E}" type="datetimeFigureOut">
              <a:rPr lang="en-CA" smtClean="0"/>
              <a:t>2020-11-20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B78FA-DE4B-470C-8C8F-82FADC59C2B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43092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18472-44F8-47DA-A79C-CD9AA546C20E}" type="datetimeFigureOut">
              <a:rPr lang="en-CA" smtClean="0"/>
              <a:t>2020-11-20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B78FA-DE4B-470C-8C8F-82FADC59C2B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68675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18472-44F8-47DA-A79C-CD9AA546C20E}" type="datetimeFigureOut">
              <a:rPr lang="en-CA" smtClean="0"/>
              <a:t>2020-11-20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B78FA-DE4B-470C-8C8F-82FADC59C2B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28895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18472-44F8-47DA-A79C-CD9AA546C20E}" type="datetimeFigureOut">
              <a:rPr lang="en-CA" smtClean="0"/>
              <a:t>2020-11-20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B78FA-DE4B-470C-8C8F-82FADC59C2B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80586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18472-44F8-47DA-A79C-CD9AA546C20E}" type="datetimeFigureOut">
              <a:rPr lang="en-CA" smtClean="0"/>
              <a:t>2020-11-20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B78FA-DE4B-470C-8C8F-82FADC59C2B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80298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06D18472-44F8-47DA-A79C-CD9AA546C20E}" type="datetimeFigureOut">
              <a:rPr lang="en-CA" smtClean="0"/>
              <a:t>2020-11-20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7CCB78FA-DE4B-470C-8C8F-82FADC59C2B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11537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06D18472-44F8-47DA-A79C-CD9AA546C20E}" type="datetimeFigureOut">
              <a:rPr lang="en-CA" smtClean="0"/>
              <a:t>2020-11-20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7CCB78FA-DE4B-470C-8C8F-82FADC59C2B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679111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B49A073-9D26-4292-A7F7-9B56806672F5}"/>
              </a:ext>
            </a:extLst>
          </p:cNvPr>
          <p:cNvGrpSpPr/>
          <p:nvPr/>
        </p:nvGrpSpPr>
        <p:grpSpPr>
          <a:xfrm>
            <a:off x="1467023" y="577217"/>
            <a:ext cx="9375397" cy="1504513"/>
            <a:chOff x="0" y="0"/>
            <a:chExt cx="8855782" cy="132397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42CCCBF-6605-4B56-AC68-07C99146A0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06130" y="0"/>
              <a:ext cx="5791200" cy="132397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61FEBC7-0362-4DE4-B85B-AFD174154B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97329" y="0"/>
              <a:ext cx="1558453" cy="132326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BE71836-B902-48EC-9A5D-622AB67E19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1506129" cy="1323260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4E15AF3C-1AA1-417F-A5B4-7F6C2138A6B9}"/>
              </a:ext>
            </a:extLst>
          </p:cNvPr>
          <p:cNvSpPr txBox="1"/>
          <p:nvPr/>
        </p:nvSpPr>
        <p:spPr>
          <a:xfrm>
            <a:off x="3670263" y="2303059"/>
            <a:ext cx="491352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6000" dirty="0">
                <a:solidFill>
                  <a:schemeClr val="accent3">
                    <a:lumMod val="75000"/>
                  </a:schemeClr>
                </a:solidFill>
              </a:rPr>
              <a:t>MACHINING</a:t>
            </a:r>
            <a:r>
              <a:rPr lang="en-CA" sz="4000" dirty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r>
              <a:rPr lang="en-CA" sz="6000" dirty="0">
                <a:solidFill>
                  <a:schemeClr val="accent3">
                    <a:lumMod val="75000"/>
                  </a:schemeClr>
                </a:solidFill>
              </a:rPr>
              <a:t>CAPABILITIES</a:t>
            </a:r>
            <a:endParaRPr lang="en-CA" sz="40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8D4E8EF-77CC-4FD7-AEF5-1D2F0774A3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386" y="4354323"/>
            <a:ext cx="3127228" cy="234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21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F7D47-B557-4260-9655-7B9180E51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3">
                    <a:lumMod val="75000"/>
                  </a:schemeClr>
                </a:solidFill>
              </a:rPr>
              <a:t>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9E5563-07CA-423D-B0BA-DBBFC30AB1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>
                <a:solidFill>
                  <a:schemeClr val="accent3">
                    <a:lumMod val="75000"/>
                  </a:schemeClr>
                </a:solidFill>
              </a:rPr>
              <a:t>1.) Horizontal Equipment</a:t>
            </a:r>
          </a:p>
          <a:p>
            <a:r>
              <a:rPr lang="en-CA" dirty="0">
                <a:solidFill>
                  <a:schemeClr val="accent3">
                    <a:lumMod val="75000"/>
                  </a:schemeClr>
                </a:solidFill>
              </a:rPr>
              <a:t>2.) Vertical Equipment</a:t>
            </a:r>
          </a:p>
          <a:p>
            <a:r>
              <a:rPr lang="en-CA" dirty="0">
                <a:solidFill>
                  <a:schemeClr val="accent3">
                    <a:lumMod val="75000"/>
                  </a:schemeClr>
                </a:solidFill>
              </a:rPr>
              <a:t>3.) Jig Bore Equipment</a:t>
            </a:r>
          </a:p>
          <a:p>
            <a:r>
              <a:rPr lang="en-CA" dirty="0">
                <a:solidFill>
                  <a:schemeClr val="accent3">
                    <a:lumMod val="75000"/>
                  </a:schemeClr>
                </a:solidFill>
              </a:rPr>
              <a:t>4.) 5-Axis Equipment</a:t>
            </a:r>
          </a:p>
          <a:p>
            <a:r>
              <a:rPr lang="en-CA" dirty="0">
                <a:solidFill>
                  <a:schemeClr val="accent3">
                    <a:lumMod val="75000"/>
                  </a:schemeClr>
                </a:solidFill>
              </a:rPr>
              <a:t>5.) Grinding Equipment</a:t>
            </a:r>
          </a:p>
          <a:p>
            <a:r>
              <a:rPr lang="en-CA" dirty="0">
                <a:solidFill>
                  <a:schemeClr val="accent3">
                    <a:lumMod val="75000"/>
                  </a:schemeClr>
                </a:solidFill>
              </a:rPr>
              <a:t>6.) Turning Equipment</a:t>
            </a:r>
          </a:p>
          <a:p>
            <a:r>
              <a:rPr lang="en-CA" dirty="0">
                <a:solidFill>
                  <a:schemeClr val="accent3">
                    <a:lumMod val="75000"/>
                  </a:schemeClr>
                </a:solidFill>
              </a:rPr>
              <a:t>7.) Lifting Equipment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48859E-9BDC-417F-9AB4-6C81969E8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6129" y="820521"/>
            <a:ext cx="4008384" cy="29873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2C23119-16F0-4541-97F8-3F121CC1CB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5227" y="3237848"/>
            <a:ext cx="3960405" cy="301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064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32434C39-655E-43F3-894B-DFF5B5BEB4AB}"/>
              </a:ext>
            </a:extLst>
          </p:cNvPr>
          <p:cNvGrpSpPr/>
          <p:nvPr/>
        </p:nvGrpSpPr>
        <p:grpSpPr>
          <a:xfrm>
            <a:off x="8075550" y="4730692"/>
            <a:ext cx="3847491" cy="1727505"/>
            <a:chOff x="6305474" y="472405"/>
            <a:chExt cx="3465920" cy="140480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D0BD5DC-CD0F-43ED-9A01-47D8345AAF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0383" y="472405"/>
              <a:ext cx="1881011" cy="1404806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315D08E-E5CC-4BFC-8689-7FA439602F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5474" y="472406"/>
              <a:ext cx="1584909" cy="1404806"/>
            </a:xfrm>
            <a:prstGeom prst="rect">
              <a:avLst/>
            </a:prstGeom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434B90A1-CC97-48FD-A697-6DD3738A00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7221" y="274331"/>
            <a:ext cx="3155820" cy="177514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FDADFA-73DE-41C6-8479-9887DEEC0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793" y="2202518"/>
            <a:ext cx="9905998" cy="4109907"/>
          </a:xfrm>
        </p:spPr>
        <p:txBody>
          <a:bodyPr/>
          <a:lstStyle/>
          <a:p>
            <a:pPr fontAlgn="base"/>
            <a:r>
              <a:rPr lang="en-CA" sz="1800" b="1" spc="230" dirty="0">
                <a:solidFill>
                  <a:schemeClr val="accent3">
                    <a:lumMod val="75000"/>
                  </a:schemeClr>
                </a:solidFill>
                <a:effectLst/>
                <a:latin typeface="futura-lt-w01-light"/>
                <a:ea typeface="Times New Roman" panose="02020603050405020304" pitchFamily="18" charset="0"/>
              </a:rPr>
              <a:t>MAKINO A71 (TABLEWT: </a:t>
            </a:r>
            <a:r>
              <a:rPr lang="en-CA" sz="1800" b="1" spc="230" dirty="0">
                <a:solidFill>
                  <a:schemeClr val="tx1"/>
                </a:solidFill>
                <a:effectLst/>
                <a:latin typeface="futura-lt-w01-light"/>
                <a:ea typeface="Times New Roman" panose="02020603050405020304" pitchFamily="18" charset="0"/>
              </a:rPr>
              <a:t>2,000 LBS</a:t>
            </a:r>
            <a:r>
              <a:rPr lang="en-CA" sz="1800" b="1" spc="230" dirty="0">
                <a:solidFill>
                  <a:schemeClr val="accent3">
                    <a:lumMod val="75000"/>
                  </a:schemeClr>
                </a:solidFill>
                <a:effectLst/>
                <a:latin typeface="futura-lt-w01-light"/>
                <a:ea typeface="Times New Roman" panose="02020603050405020304" pitchFamily="18" charset="0"/>
              </a:rPr>
              <a:t>)(DOUBLE-PALLET/ROTARY TABLE)</a:t>
            </a:r>
            <a:r>
              <a:rPr lang="en-CA" sz="1800" b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0" indent="0" fontAlgn="base">
              <a:buNone/>
            </a:pPr>
            <a:r>
              <a:rPr lang="en-CA" sz="1800" spc="2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CA" sz="1800" spc="230" dirty="0">
                <a:effectLst/>
                <a:latin typeface="futura-lt-w01-light"/>
                <a:ea typeface="Times New Roman" panose="02020603050405020304" pitchFamily="18" charset="0"/>
              </a:rPr>
              <a:t>X - 29"</a:t>
            </a:r>
            <a:r>
              <a:rPr lang="en-C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CA" sz="1800" spc="230" dirty="0">
                <a:effectLst/>
                <a:latin typeface="futura-lt-w01-light"/>
                <a:ea typeface="Times New Roman" panose="02020603050405020304" pitchFamily="18" charset="0"/>
              </a:rPr>
              <a:t>Y - 29"</a:t>
            </a:r>
            <a:r>
              <a:rPr lang="en-C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CA" sz="1800" spc="230" dirty="0">
                <a:effectLst/>
                <a:latin typeface="futura-lt-w01-light"/>
                <a:ea typeface="Times New Roman" panose="02020603050405020304" pitchFamily="18" charset="0"/>
              </a:rPr>
              <a:t>Z - 32"</a:t>
            </a:r>
            <a:r>
              <a:rPr lang="en-C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r>
              <a:rPr lang="en-CA" sz="1800" b="1" spc="230" dirty="0">
                <a:solidFill>
                  <a:schemeClr val="accent3">
                    <a:lumMod val="75000"/>
                  </a:schemeClr>
                </a:solidFill>
                <a:effectLst/>
                <a:latin typeface="futura-lt-w01-light"/>
                <a:ea typeface="Times New Roman" panose="02020603050405020304" pitchFamily="18" charset="0"/>
              </a:rPr>
              <a:t>DOOSAN 6300 (TABLEWT: </a:t>
            </a:r>
            <a:r>
              <a:rPr lang="en-CA" sz="1800" b="1" spc="230" dirty="0">
                <a:solidFill>
                  <a:schemeClr val="tx1"/>
                </a:solidFill>
                <a:effectLst/>
                <a:latin typeface="futura-lt-w01-light"/>
                <a:ea typeface="Times New Roman" panose="02020603050405020304" pitchFamily="18" charset="0"/>
              </a:rPr>
              <a:t>5,500 LBS</a:t>
            </a:r>
            <a:r>
              <a:rPr lang="en-CA" sz="1800" b="1" spc="230" dirty="0">
                <a:solidFill>
                  <a:schemeClr val="accent3">
                    <a:lumMod val="75000"/>
                  </a:schemeClr>
                </a:solidFill>
                <a:effectLst/>
                <a:latin typeface="futura-lt-w01-light"/>
                <a:ea typeface="Times New Roman" panose="02020603050405020304" pitchFamily="18" charset="0"/>
              </a:rPr>
              <a:t>)</a:t>
            </a:r>
            <a:r>
              <a:rPr lang="en-CA" sz="1800" b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CA" sz="1800" b="1" spc="230" dirty="0">
                <a:solidFill>
                  <a:schemeClr val="accent3">
                    <a:lumMod val="75000"/>
                  </a:schemeClr>
                </a:solidFill>
                <a:effectLst/>
                <a:latin typeface="futura-lt-w01-light"/>
                <a:ea typeface="Times New Roman" panose="02020603050405020304" pitchFamily="18" charset="0"/>
              </a:rPr>
              <a:t>(DOUBLE-PALLET/ROTARY TABLE)</a:t>
            </a:r>
            <a:r>
              <a:rPr lang="en-CA" sz="1800" b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CA" sz="1800" spc="2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CA" sz="1800" spc="230" dirty="0">
                <a:effectLst/>
                <a:latin typeface="futura-lt-w01-light"/>
                <a:ea typeface="Times New Roman" panose="02020603050405020304" pitchFamily="18" charset="0"/>
              </a:rPr>
              <a:t>X - 41"</a:t>
            </a:r>
            <a:r>
              <a:rPr lang="en-C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CA" sz="1800" spc="230" dirty="0">
                <a:effectLst/>
                <a:latin typeface="futura-lt-w01-light"/>
                <a:ea typeface="Times New Roman" panose="02020603050405020304" pitchFamily="18" charset="0"/>
              </a:rPr>
              <a:t>Y - 33"</a:t>
            </a:r>
            <a:r>
              <a:rPr lang="en-C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CA" sz="1800" spc="230" dirty="0">
                <a:effectLst/>
                <a:latin typeface="futura-lt-w01-light"/>
                <a:ea typeface="Times New Roman" panose="02020603050405020304" pitchFamily="18" charset="0"/>
              </a:rPr>
              <a:t>Z - 39"</a:t>
            </a:r>
            <a:r>
              <a:rPr lang="en-C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r>
              <a:rPr lang="en-CA" sz="1800" b="1" spc="230" dirty="0">
                <a:solidFill>
                  <a:schemeClr val="accent3">
                    <a:lumMod val="75000"/>
                  </a:schemeClr>
                </a:solidFill>
                <a:effectLst/>
                <a:latin typeface="futura-lt-w01-light"/>
                <a:ea typeface="Times New Roman" panose="02020603050405020304" pitchFamily="18" charset="0"/>
              </a:rPr>
              <a:t>DOOSAN 110S (TABLEWT: </a:t>
            </a:r>
            <a:r>
              <a:rPr lang="en-CA" sz="1800" b="1" spc="230" dirty="0">
                <a:solidFill>
                  <a:schemeClr val="tx1"/>
                </a:solidFill>
                <a:effectLst/>
                <a:latin typeface="futura-lt-w01-light"/>
                <a:ea typeface="Times New Roman" panose="02020603050405020304" pitchFamily="18" charset="0"/>
              </a:rPr>
              <a:t>15,500 LBS</a:t>
            </a:r>
            <a:r>
              <a:rPr lang="en-CA" sz="1800" b="1" spc="230" dirty="0">
                <a:solidFill>
                  <a:schemeClr val="accent3">
                    <a:lumMod val="75000"/>
                  </a:schemeClr>
                </a:solidFill>
                <a:effectLst/>
                <a:latin typeface="futura-lt-w01-light"/>
                <a:ea typeface="Times New Roman" panose="02020603050405020304" pitchFamily="18" charset="0"/>
              </a:rPr>
              <a:t>)</a:t>
            </a:r>
            <a:r>
              <a:rPr lang="en-CA" sz="1800" b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CA" sz="1800" b="1" spc="230" dirty="0">
                <a:solidFill>
                  <a:schemeClr val="accent3">
                    <a:lumMod val="75000"/>
                  </a:schemeClr>
                </a:solidFill>
                <a:effectLst/>
                <a:latin typeface="futura-lt-w01-light"/>
                <a:ea typeface="Times New Roman" panose="02020603050405020304" pitchFamily="18" charset="0"/>
              </a:rPr>
              <a:t>(ROTARY TABLE)</a:t>
            </a:r>
            <a:r>
              <a:rPr lang="en-CA" sz="1800" b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CA" sz="1800" spc="2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CA" sz="1800" spc="230" dirty="0">
                <a:effectLst/>
                <a:latin typeface="futura-lt-w01-light"/>
                <a:ea typeface="Times New Roman" panose="02020603050405020304" pitchFamily="18" charset="0"/>
              </a:rPr>
              <a:t>X - 80"</a:t>
            </a:r>
            <a:r>
              <a:rPr lang="en-C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CA" sz="1800" spc="230" dirty="0">
                <a:effectLst/>
                <a:latin typeface="futura-lt-w01-light"/>
                <a:ea typeface="Times New Roman" panose="02020603050405020304" pitchFamily="18" charset="0"/>
              </a:rPr>
              <a:t>Y - 60"</a:t>
            </a:r>
            <a:r>
              <a:rPr lang="en-C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CA" sz="1800" spc="230" dirty="0">
                <a:effectLst/>
                <a:latin typeface="futura-lt-w01-light"/>
                <a:ea typeface="Times New Roman" panose="02020603050405020304" pitchFamily="18" charset="0"/>
              </a:rPr>
              <a:t>Z - 47"</a:t>
            </a:r>
            <a:r>
              <a:rPr lang="en-C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r>
              <a:rPr lang="en-CA" sz="1800" b="1" spc="230" dirty="0">
                <a:solidFill>
                  <a:schemeClr val="accent3">
                    <a:lumMod val="75000"/>
                  </a:schemeClr>
                </a:solidFill>
                <a:effectLst/>
                <a:latin typeface="futura-lt-w01-light"/>
                <a:ea typeface="Times New Roman" panose="02020603050405020304" pitchFamily="18" charset="0"/>
              </a:rPr>
              <a:t>DOOSAN 130S (TABLEWT: </a:t>
            </a:r>
            <a:r>
              <a:rPr lang="en-CA" sz="1800" b="1" spc="230" dirty="0">
                <a:solidFill>
                  <a:schemeClr val="tx1"/>
                </a:solidFill>
                <a:effectLst/>
                <a:latin typeface="futura-lt-w01-light"/>
                <a:ea typeface="Times New Roman" panose="02020603050405020304" pitchFamily="18" charset="0"/>
              </a:rPr>
              <a:t>22,000 LBS</a:t>
            </a:r>
            <a:r>
              <a:rPr lang="en-CA" sz="1800" b="1" spc="230" dirty="0">
                <a:solidFill>
                  <a:schemeClr val="accent3">
                    <a:lumMod val="75000"/>
                  </a:schemeClr>
                </a:solidFill>
                <a:effectLst/>
                <a:latin typeface="futura-lt-w01-light"/>
                <a:ea typeface="Times New Roman" panose="02020603050405020304" pitchFamily="18" charset="0"/>
              </a:rPr>
              <a:t>)</a:t>
            </a:r>
            <a:r>
              <a:rPr lang="en-CA" sz="1800" b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CA" sz="1800" b="1" spc="230" dirty="0">
                <a:solidFill>
                  <a:schemeClr val="accent3">
                    <a:lumMod val="75000"/>
                  </a:schemeClr>
                </a:solidFill>
                <a:effectLst/>
                <a:latin typeface="futura-lt-w01-light"/>
                <a:ea typeface="Times New Roman" panose="02020603050405020304" pitchFamily="18" charset="0"/>
              </a:rPr>
              <a:t>(ROTARY TABLE)</a:t>
            </a:r>
            <a:r>
              <a:rPr lang="en-CA" sz="1800" b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CA" sz="1800" spc="2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CA" sz="1800" spc="230" dirty="0">
                <a:effectLst/>
                <a:latin typeface="futura-lt-w01-light"/>
                <a:ea typeface="Times New Roman" panose="02020603050405020304" pitchFamily="18" charset="0"/>
              </a:rPr>
              <a:t>X - 80"</a:t>
            </a:r>
            <a:r>
              <a:rPr lang="en-C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CA" sz="1800" spc="230" dirty="0">
                <a:effectLst/>
                <a:latin typeface="futura-lt-w01-light"/>
                <a:ea typeface="Times New Roman" panose="02020603050405020304" pitchFamily="18" charset="0"/>
              </a:rPr>
              <a:t>Y - 60"</a:t>
            </a:r>
            <a:r>
              <a:rPr lang="en-C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CA" sz="1800" spc="230" dirty="0">
                <a:effectLst/>
                <a:latin typeface="futura-lt-w01-light"/>
                <a:ea typeface="Times New Roman" panose="02020603050405020304" pitchFamily="18" charset="0"/>
              </a:rPr>
              <a:t>Z - 47"</a:t>
            </a:r>
            <a:r>
              <a:rPr lang="en-C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r>
              <a:rPr lang="en-CA" sz="1800" b="1" spc="230" dirty="0">
                <a:solidFill>
                  <a:schemeClr val="accent3">
                    <a:lumMod val="75000"/>
                  </a:schemeClr>
                </a:solidFill>
                <a:effectLst/>
                <a:latin typeface="futura-lt-w01-light"/>
                <a:ea typeface="Times New Roman" panose="02020603050405020304" pitchFamily="18" charset="0"/>
              </a:rPr>
              <a:t>DOOSAN 130L (TABLEWT: </a:t>
            </a:r>
            <a:r>
              <a:rPr lang="en-CA" sz="1800" b="1" spc="230" dirty="0">
                <a:solidFill>
                  <a:schemeClr val="tx1"/>
                </a:solidFill>
                <a:effectLst/>
                <a:latin typeface="futura-lt-w01-light"/>
                <a:ea typeface="Times New Roman" panose="02020603050405020304" pitchFamily="18" charset="0"/>
              </a:rPr>
              <a:t>33,000 LBS</a:t>
            </a:r>
            <a:r>
              <a:rPr lang="en-CA" sz="1800" b="1" spc="230" dirty="0">
                <a:solidFill>
                  <a:schemeClr val="accent3">
                    <a:lumMod val="75000"/>
                  </a:schemeClr>
                </a:solidFill>
                <a:effectLst/>
                <a:latin typeface="futura-lt-w01-light"/>
                <a:ea typeface="Times New Roman" panose="02020603050405020304" pitchFamily="18" charset="0"/>
              </a:rPr>
              <a:t>)</a:t>
            </a:r>
            <a:r>
              <a:rPr lang="en-CA" sz="1800" b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CA" sz="1800" b="1" spc="230" dirty="0">
                <a:solidFill>
                  <a:schemeClr val="accent3">
                    <a:lumMod val="75000"/>
                  </a:schemeClr>
                </a:solidFill>
                <a:effectLst/>
                <a:latin typeface="futura-lt-w01-light"/>
                <a:ea typeface="Times New Roman" panose="02020603050405020304" pitchFamily="18" charset="0"/>
              </a:rPr>
              <a:t>(ROTARY TABLE)</a:t>
            </a:r>
            <a:r>
              <a:rPr lang="en-CA" sz="1800" b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CA" sz="1800" spc="2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CA" sz="1800" spc="230" dirty="0">
                <a:effectLst/>
                <a:latin typeface="futura-lt-w01-light"/>
                <a:ea typeface="Times New Roman" panose="02020603050405020304" pitchFamily="18" charset="0"/>
              </a:rPr>
              <a:t>X - 160"</a:t>
            </a:r>
            <a:r>
              <a:rPr lang="en-C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CA" sz="1800" spc="230" dirty="0">
                <a:effectLst/>
                <a:latin typeface="futura-lt-w01-light"/>
                <a:ea typeface="Times New Roman" panose="02020603050405020304" pitchFamily="18" charset="0"/>
              </a:rPr>
              <a:t>Y - 100"</a:t>
            </a:r>
            <a:r>
              <a:rPr lang="en-C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CA" sz="1800" spc="230" dirty="0">
                <a:effectLst/>
                <a:latin typeface="futura-lt-w01-light"/>
                <a:ea typeface="Times New Roman" panose="02020603050405020304" pitchFamily="18" charset="0"/>
              </a:rPr>
              <a:t>Z - 80"</a:t>
            </a:r>
            <a:r>
              <a:rPr lang="en-C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CA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A2204ED-4F99-4197-9E52-CFFF44EE5B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401" y="274330"/>
            <a:ext cx="3155820" cy="17751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200FCA-381A-4B61-BBF0-099C7B117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133" y="274330"/>
            <a:ext cx="9905998" cy="1905000"/>
          </a:xfrm>
        </p:spPr>
        <p:txBody>
          <a:bodyPr/>
          <a:lstStyle/>
          <a:p>
            <a:r>
              <a:rPr lang="en-CA" dirty="0">
                <a:solidFill>
                  <a:schemeClr val="accent3">
                    <a:lumMod val="75000"/>
                  </a:schemeClr>
                </a:solidFill>
              </a:rPr>
              <a:t>Horizontal equipment</a:t>
            </a:r>
          </a:p>
        </p:txBody>
      </p:sp>
    </p:spTree>
    <p:extLst>
      <p:ext uri="{BB962C8B-B14F-4D97-AF65-F5344CB8AC3E}">
        <p14:creationId xmlns:p14="http://schemas.microsoft.com/office/powerpoint/2010/main" val="85089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6BBCD-9AF8-4F2F-964A-02724B9C0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516" y="207606"/>
            <a:ext cx="9905998" cy="1905000"/>
          </a:xfrm>
        </p:spPr>
        <p:txBody>
          <a:bodyPr/>
          <a:lstStyle/>
          <a:p>
            <a:r>
              <a:rPr lang="en-CA" dirty="0">
                <a:solidFill>
                  <a:schemeClr val="accent3">
                    <a:lumMod val="75000"/>
                  </a:schemeClr>
                </a:solidFill>
              </a:rPr>
              <a:t>VERTICAL EQUIPMENT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295600-1740-4AD2-9CC6-866F70CFF7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516" y="1409699"/>
            <a:ext cx="9905998" cy="3124201"/>
          </a:xfrm>
        </p:spPr>
        <p:txBody>
          <a:bodyPr/>
          <a:lstStyle/>
          <a:p>
            <a:r>
              <a:rPr lang="en-CA" sz="1800" b="1" spc="230" dirty="0">
                <a:solidFill>
                  <a:schemeClr val="accent3">
                    <a:lumMod val="75000"/>
                  </a:schemeClr>
                </a:solidFill>
                <a:effectLst/>
                <a:latin typeface="futura-lt-w01-light"/>
                <a:ea typeface="Times New Roman" panose="02020603050405020304" pitchFamily="18" charset="0"/>
              </a:rPr>
              <a:t>AGMA BDN 4228 (TABLEWT: </a:t>
            </a:r>
            <a:r>
              <a:rPr lang="en-CA" sz="1800" b="1" spc="230" dirty="0">
                <a:solidFill>
                  <a:schemeClr val="tx1"/>
                </a:solidFill>
                <a:effectLst/>
                <a:latin typeface="futura-lt-w01-light"/>
                <a:ea typeface="Times New Roman" panose="02020603050405020304" pitchFamily="18" charset="0"/>
              </a:rPr>
              <a:t>26,000 LBS</a:t>
            </a:r>
            <a:r>
              <a:rPr lang="en-CA" sz="1800" b="1" spc="230" dirty="0">
                <a:solidFill>
                  <a:schemeClr val="accent3">
                    <a:lumMod val="75000"/>
                  </a:schemeClr>
                </a:solidFill>
                <a:effectLst/>
                <a:latin typeface="futura-lt-w01-light"/>
                <a:ea typeface="Times New Roman" panose="02020603050405020304" pitchFamily="18" charset="0"/>
              </a:rPr>
              <a:t>) </a:t>
            </a:r>
          </a:p>
          <a:p>
            <a:pPr marL="0" indent="0">
              <a:buNone/>
            </a:pPr>
            <a:r>
              <a:rPr lang="en-CA" sz="1800" spc="230" dirty="0">
                <a:solidFill>
                  <a:schemeClr val="accent3">
                    <a:lumMod val="75000"/>
                  </a:schemeClr>
                </a:solidFill>
                <a:effectLst/>
                <a:latin typeface="futura-lt-w01-light"/>
                <a:ea typeface="Times New Roman" panose="02020603050405020304" pitchFamily="18" charset="0"/>
              </a:rPr>
              <a:t>	</a:t>
            </a:r>
            <a:r>
              <a:rPr lang="en-CA" sz="1800" spc="230" dirty="0">
                <a:solidFill>
                  <a:schemeClr val="tx1"/>
                </a:solidFill>
                <a:effectLst/>
                <a:latin typeface="futura-lt-w01-light"/>
                <a:ea typeface="Times New Roman" panose="02020603050405020304" pitchFamily="18" charset="0"/>
              </a:rPr>
              <a:t>X - 165"</a:t>
            </a:r>
            <a:r>
              <a:rPr lang="en-CA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CA" sz="1800" spc="230" dirty="0">
                <a:solidFill>
                  <a:schemeClr val="tx1"/>
                </a:solidFill>
                <a:effectLst/>
                <a:latin typeface="futura-lt-w01-light"/>
                <a:ea typeface="Times New Roman" panose="02020603050405020304" pitchFamily="18" charset="0"/>
              </a:rPr>
              <a:t>Y - 104"</a:t>
            </a:r>
            <a:r>
              <a:rPr lang="en-CA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CA" sz="1800" spc="230" dirty="0">
                <a:solidFill>
                  <a:schemeClr val="tx1"/>
                </a:solidFill>
                <a:effectLst/>
                <a:latin typeface="futura-lt-w01-light"/>
                <a:ea typeface="Times New Roman" panose="02020603050405020304" pitchFamily="18" charset="0"/>
              </a:rPr>
              <a:t>Z - 40"</a:t>
            </a:r>
            <a:r>
              <a:rPr lang="en-CA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CA" sz="1800" spc="23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​ </a:t>
            </a:r>
            <a:endParaRPr lang="en-CA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6BDE0C-EB9D-4E7C-9D87-E8E022016F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516" y="1291906"/>
            <a:ext cx="4419600" cy="33147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8BEDCBD-065E-4588-8E56-5CFBA70A2C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545" y="3483527"/>
            <a:ext cx="4163941" cy="3040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876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E9994-8A99-449E-A64C-FF47165C3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248874"/>
            <a:ext cx="9905998" cy="1905000"/>
          </a:xfrm>
        </p:spPr>
        <p:txBody>
          <a:bodyPr/>
          <a:lstStyle/>
          <a:p>
            <a:r>
              <a:rPr lang="en-CA" dirty="0">
                <a:solidFill>
                  <a:schemeClr val="accent3">
                    <a:lumMod val="75000"/>
                  </a:schemeClr>
                </a:solidFill>
              </a:rPr>
              <a:t>Jig bore equipment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78870D-27B0-4A56-81E2-058FB4521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0745" y="2029436"/>
            <a:ext cx="9905998" cy="3124201"/>
          </a:xfrm>
        </p:spPr>
        <p:txBody>
          <a:bodyPr/>
          <a:lstStyle/>
          <a:p>
            <a:pPr fontAlgn="base"/>
            <a:r>
              <a:rPr lang="en-CA" sz="1800" b="1" spc="230" dirty="0">
                <a:solidFill>
                  <a:schemeClr val="accent3">
                    <a:lumMod val="75000"/>
                  </a:schemeClr>
                </a:solidFill>
                <a:effectLst/>
                <a:latin typeface="futura-lt-w01-light"/>
                <a:ea typeface="Times New Roman" panose="02020603050405020304" pitchFamily="18" charset="0"/>
              </a:rPr>
              <a:t>740 SIP JIG BORE </a:t>
            </a:r>
            <a:endParaRPr lang="en-CA" sz="1800" b="1" dirty="0">
              <a:solidFill>
                <a:schemeClr val="accent3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CA" sz="1800" spc="230" dirty="0">
                <a:solidFill>
                  <a:schemeClr val="accent3">
                    <a:lumMod val="75000"/>
                  </a:schemeClr>
                </a:solidFill>
                <a:effectLst/>
                <a:latin typeface="futura-lt-w01-light"/>
                <a:ea typeface="Times New Roman" panose="02020603050405020304" pitchFamily="18" charset="0"/>
              </a:rPr>
              <a:t>	</a:t>
            </a:r>
            <a:r>
              <a:rPr lang="en-CA" sz="1800" spc="230" dirty="0">
                <a:solidFill>
                  <a:schemeClr val="tx1"/>
                </a:solidFill>
                <a:effectLst/>
                <a:latin typeface="futura-lt-w01-light"/>
                <a:ea typeface="Times New Roman" panose="02020603050405020304" pitchFamily="18" charset="0"/>
              </a:rPr>
              <a:t>X - 40"</a:t>
            </a:r>
            <a:r>
              <a:rPr lang="en-CA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CA" sz="1800" spc="230" dirty="0">
                <a:solidFill>
                  <a:schemeClr val="tx1"/>
                </a:solidFill>
                <a:effectLst/>
                <a:latin typeface="futura-lt-w01-light"/>
                <a:ea typeface="Times New Roman" panose="02020603050405020304" pitchFamily="18" charset="0"/>
              </a:rPr>
              <a:t>Y - 60"</a:t>
            </a:r>
            <a:r>
              <a:rPr lang="en-CA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CA" sz="1800" spc="230" dirty="0">
                <a:solidFill>
                  <a:schemeClr val="tx1"/>
                </a:solidFill>
                <a:effectLst/>
                <a:latin typeface="futura-lt-w01-light"/>
                <a:ea typeface="Times New Roman" panose="02020603050405020304" pitchFamily="18" charset="0"/>
              </a:rPr>
              <a:t>Z - 35"</a:t>
            </a:r>
            <a:r>
              <a:rPr lang="en-CA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r>
              <a:rPr lang="en-CA" sz="1800" b="1" spc="230" dirty="0">
                <a:solidFill>
                  <a:schemeClr val="accent3">
                    <a:lumMod val="75000"/>
                  </a:schemeClr>
                </a:solidFill>
                <a:effectLst/>
                <a:latin typeface="futura-lt-w01-light"/>
                <a:ea typeface="Times New Roman" panose="02020603050405020304" pitchFamily="18" charset="0"/>
              </a:rPr>
              <a:t>7A SIP HIGH COLUMN </a:t>
            </a:r>
          </a:p>
          <a:p>
            <a:pPr marL="0" indent="0">
              <a:buNone/>
            </a:pPr>
            <a:r>
              <a:rPr lang="en-CA" sz="1800" spc="230" dirty="0">
                <a:solidFill>
                  <a:schemeClr val="accent3">
                    <a:lumMod val="75000"/>
                  </a:schemeClr>
                </a:solidFill>
                <a:effectLst/>
                <a:latin typeface="futura-lt-w01-light"/>
                <a:ea typeface="Times New Roman" panose="02020603050405020304" pitchFamily="18" charset="0"/>
              </a:rPr>
              <a:t>	</a:t>
            </a:r>
            <a:r>
              <a:rPr lang="en-CA" sz="1800" spc="230" dirty="0">
                <a:solidFill>
                  <a:schemeClr val="tx1"/>
                </a:solidFill>
                <a:effectLst/>
                <a:latin typeface="futura-lt-w01-light"/>
                <a:ea typeface="Times New Roman" panose="02020603050405020304" pitchFamily="18" charset="0"/>
              </a:rPr>
              <a:t>X - 40"</a:t>
            </a:r>
            <a:r>
              <a:rPr lang="en-CA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CA" sz="1800" spc="230" dirty="0">
                <a:solidFill>
                  <a:schemeClr val="tx1"/>
                </a:solidFill>
                <a:effectLst/>
                <a:latin typeface="futura-lt-w01-light"/>
                <a:ea typeface="Times New Roman" panose="02020603050405020304" pitchFamily="18" charset="0"/>
              </a:rPr>
              <a:t>Y - 60"</a:t>
            </a:r>
            <a:r>
              <a:rPr lang="en-CA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CA" sz="1800" spc="230" dirty="0">
                <a:solidFill>
                  <a:schemeClr val="tx1"/>
                </a:solidFill>
                <a:effectLst/>
                <a:latin typeface="futura-lt-w01-light"/>
                <a:ea typeface="Times New Roman" panose="02020603050405020304" pitchFamily="18" charset="0"/>
              </a:rPr>
              <a:t>Z - 70"</a:t>
            </a:r>
            <a:r>
              <a:rPr lang="en-CA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CA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99A1A5-D07E-41D2-9E4A-43A425C794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0" t="15168" r="6963" b="2331"/>
          <a:stretch/>
        </p:blipFill>
        <p:spPr>
          <a:xfrm>
            <a:off x="8444204" y="359399"/>
            <a:ext cx="3415004" cy="44320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375859F-9D2C-41B7-B94C-771DE5950E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64867" y="3047824"/>
            <a:ext cx="3779241" cy="2834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92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F8213-2FD4-48B0-B27E-61D44BB46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279726"/>
            <a:ext cx="9905998" cy="1905000"/>
          </a:xfrm>
        </p:spPr>
        <p:txBody>
          <a:bodyPr/>
          <a:lstStyle/>
          <a:p>
            <a:r>
              <a:rPr lang="en-CA" dirty="0">
                <a:solidFill>
                  <a:schemeClr val="accent3">
                    <a:lumMod val="75000"/>
                  </a:schemeClr>
                </a:solidFill>
              </a:rPr>
              <a:t>5 axis equipment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47814B-6156-44B5-A060-C34EDF617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463350"/>
            <a:ext cx="9905998" cy="3124201"/>
          </a:xfrm>
        </p:spPr>
        <p:txBody>
          <a:bodyPr/>
          <a:lstStyle/>
          <a:p>
            <a:pPr fontAlgn="base"/>
            <a:r>
              <a:rPr lang="en-CA" sz="1800" b="1" spc="230" dirty="0">
                <a:solidFill>
                  <a:schemeClr val="accent3">
                    <a:lumMod val="75000"/>
                  </a:schemeClr>
                </a:solidFill>
                <a:effectLst/>
                <a:latin typeface="futura-lt-w01-light"/>
                <a:ea typeface="Times New Roman" panose="02020603050405020304" pitchFamily="18" charset="0"/>
              </a:rPr>
              <a:t>HARTFORD 320 (TABLEWT: </a:t>
            </a:r>
            <a:r>
              <a:rPr lang="en-CA" sz="1800" b="1" spc="230" dirty="0">
                <a:solidFill>
                  <a:schemeClr val="tx1"/>
                </a:solidFill>
                <a:effectLst/>
                <a:latin typeface="futura-lt-w01-light"/>
                <a:ea typeface="Times New Roman" panose="02020603050405020304" pitchFamily="18" charset="0"/>
              </a:rPr>
              <a:t>22,000 LBS</a:t>
            </a:r>
            <a:r>
              <a:rPr lang="en-CA" sz="1800" b="1" spc="230" dirty="0">
                <a:solidFill>
                  <a:schemeClr val="accent3">
                    <a:lumMod val="75000"/>
                  </a:schemeClr>
                </a:solidFill>
                <a:effectLst/>
                <a:latin typeface="futura-lt-w01-light"/>
                <a:ea typeface="Times New Roman" panose="02020603050405020304" pitchFamily="18" charset="0"/>
              </a:rPr>
              <a:t>)</a:t>
            </a:r>
            <a:endParaRPr lang="en-CA" sz="1800" b="1" dirty="0">
              <a:solidFill>
                <a:schemeClr val="accent3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CA" sz="1800" spc="230" dirty="0">
                <a:solidFill>
                  <a:schemeClr val="accent3">
                    <a:lumMod val="75000"/>
                  </a:schemeClr>
                </a:solidFill>
                <a:effectLst/>
                <a:latin typeface="futura-lt-w01-light"/>
                <a:ea typeface="Times New Roman" panose="02020603050405020304" pitchFamily="18" charset="0"/>
              </a:rPr>
              <a:t>	</a:t>
            </a:r>
            <a:r>
              <a:rPr lang="en-CA" sz="1800" spc="230" dirty="0">
                <a:solidFill>
                  <a:schemeClr val="tx1"/>
                </a:solidFill>
                <a:effectLst/>
                <a:latin typeface="futura-lt-w01-light"/>
                <a:ea typeface="Times New Roman" panose="02020603050405020304" pitchFamily="18" charset="0"/>
              </a:rPr>
              <a:t>X - 118"</a:t>
            </a:r>
            <a:r>
              <a:rPr lang="en-CA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CA" sz="1800" spc="230" dirty="0">
                <a:solidFill>
                  <a:schemeClr val="tx1"/>
                </a:solidFill>
                <a:effectLst/>
                <a:latin typeface="futura-lt-w01-light"/>
                <a:ea typeface="Times New Roman" panose="02020603050405020304" pitchFamily="18" charset="0"/>
              </a:rPr>
              <a:t>Y - 80"</a:t>
            </a:r>
            <a:r>
              <a:rPr lang="en-CA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CA" sz="1800" spc="230" dirty="0">
                <a:solidFill>
                  <a:schemeClr val="tx1"/>
                </a:solidFill>
                <a:effectLst/>
                <a:latin typeface="futura-lt-w01-light"/>
                <a:ea typeface="Times New Roman" panose="02020603050405020304" pitchFamily="18" charset="0"/>
              </a:rPr>
              <a:t>Z - 40"</a:t>
            </a:r>
            <a:r>
              <a:rPr lang="en-CA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CA" dirty="0">
              <a:solidFill>
                <a:schemeClr val="tx1"/>
              </a:solidFill>
            </a:endParaRPr>
          </a:p>
        </p:txBody>
      </p:sp>
      <p:pic>
        <p:nvPicPr>
          <p:cNvPr id="1026" name="Picture 2" descr="5 Axis Double Column Bridge Type Machining Center - 5BC - 協鴻工業股份有限公司">
            <a:extLst>
              <a:ext uri="{FF2B5EF4-FFF2-40B4-BE49-F238E27FC236}">
                <a16:creationId xmlns:a16="http://schemas.microsoft.com/office/drawing/2014/main" id="{3049329A-4970-46D5-87D5-7FE66D244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497" y="523876"/>
            <a:ext cx="4876800" cy="381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30E4179-29E2-4A80-BAEE-F255C8980C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27" y="3992381"/>
            <a:ext cx="6816304" cy="254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728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DF98A-70FA-4482-92D8-6DF8A6A06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3">
                    <a:lumMod val="75000"/>
                  </a:schemeClr>
                </a:solidFill>
              </a:rPr>
              <a:t>Grinding equipment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0AE8C4-1484-4271-8675-8A96D53F3C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CA" sz="1800" b="1" spc="230" dirty="0">
                <a:solidFill>
                  <a:schemeClr val="accent3">
                    <a:lumMod val="75000"/>
                  </a:schemeClr>
                </a:solidFill>
                <a:effectLst/>
                <a:latin typeface="futura-lt-w01-light"/>
                <a:ea typeface="Times New Roman" panose="02020603050405020304" pitchFamily="18" charset="0"/>
              </a:rPr>
              <a:t>THOMPSON SURFACE GRINDER (TABLEWT: </a:t>
            </a:r>
            <a:r>
              <a:rPr lang="en-CA" sz="1800" b="1" spc="230" dirty="0">
                <a:solidFill>
                  <a:schemeClr val="tx1"/>
                </a:solidFill>
                <a:effectLst/>
                <a:latin typeface="futura-lt-w01-light"/>
                <a:ea typeface="Times New Roman" panose="02020603050405020304" pitchFamily="18" charset="0"/>
              </a:rPr>
              <a:t>3,500 LBS</a:t>
            </a:r>
            <a:r>
              <a:rPr lang="en-CA" sz="1800" b="1" spc="230" dirty="0">
                <a:solidFill>
                  <a:schemeClr val="accent3">
                    <a:lumMod val="75000"/>
                  </a:schemeClr>
                </a:solidFill>
                <a:effectLst/>
                <a:latin typeface="futura-lt-w01-light"/>
                <a:ea typeface="Times New Roman" panose="02020603050405020304" pitchFamily="18" charset="0"/>
              </a:rPr>
              <a:t>)</a:t>
            </a:r>
            <a:r>
              <a:rPr lang="en-CA" sz="1800" b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0" indent="0" fontAlgn="base">
              <a:buNone/>
            </a:pPr>
            <a:r>
              <a:rPr lang="en-CA" sz="1800" spc="230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CA" sz="1800" spc="230" dirty="0">
                <a:solidFill>
                  <a:schemeClr val="tx1"/>
                </a:solidFill>
                <a:effectLst/>
                <a:latin typeface="futura-lt-w01-light"/>
                <a:ea typeface="Times New Roman" panose="02020603050405020304" pitchFamily="18" charset="0"/>
              </a:rPr>
              <a:t>X - 120"</a:t>
            </a:r>
            <a:r>
              <a:rPr lang="en-CA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CA" sz="1800" spc="230" dirty="0">
                <a:solidFill>
                  <a:schemeClr val="tx1"/>
                </a:solidFill>
                <a:effectLst/>
                <a:latin typeface="futura-lt-w01-light"/>
                <a:ea typeface="Times New Roman" panose="02020603050405020304" pitchFamily="18" charset="0"/>
              </a:rPr>
              <a:t>Y - 36"</a:t>
            </a:r>
            <a:r>
              <a:rPr lang="en-CA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CA" sz="1800" spc="230" dirty="0">
                <a:solidFill>
                  <a:schemeClr val="tx1"/>
                </a:solidFill>
                <a:effectLst/>
                <a:latin typeface="futura-lt-w01-light"/>
                <a:ea typeface="Times New Roman" panose="02020603050405020304" pitchFamily="18" charset="0"/>
              </a:rPr>
              <a:t>Z - 36"</a:t>
            </a:r>
            <a:r>
              <a:rPr lang="en-CA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r>
              <a:rPr lang="en-CA" sz="1800" b="1" spc="230" dirty="0">
                <a:solidFill>
                  <a:schemeClr val="accent3">
                    <a:lumMod val="75000"/>
                  </a:schemeClr>
                </a:solidFill>
                <a:effectLst/>
                <a:latin typeface="futura-lt-w01-light"/>
                <a:ea typeface="Times New Roman" panose="02020603050405020304" pitchFamily="18" charset="0"/>
              </a:rPr>
              <a:t>KELLENBERGER OD/ID GRINDER </a:t>
            </a:r>
            <a:r>
              <a:rPr lang="en-CA" sz="1800" b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CA" sz="1800" spc="230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CA" sz="1600" spc="230" dirty="0">
                <a:solidFill>
                  <a:schemeClr val="tx1"/>
                </a:solidFill>
                <a:effectLst/>
                <a:latin typeface="futura-lt-w01-light"/>
                <a:ea typeface="Times New Roman" panose="02020603050405020304" pitchFamily="18" charset="0"/>
              </a:rPr>
              <a:t>CHUCK DIAMETER  - 6"</a:t>
            </a:r>
            <a:r>
              <a:rPr lang="en-CA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CA" sz="1600" spc="23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CA" sz="1600" spc="230" dirty="0">
                <a:solidFill>
                  <a:schemeClr val="tx1"/>
                </a:solidFill>
                <a:effectLst/>
                <a:latin typeface="futura-lt-w01-light"/>
                <a:ea typeface="Times New Roman" panose="02020603050405020304" pitchFamily="18" charset="0"/>
              </a:rPr>
              <a:t>X - 60"</a:t>
            </a:r>
            <a:r>
              <a:rPr lang="en-CA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CA" sz="1600" spc="230" dirty="0">
                <a:solidFill>
                  <a:schemeClr val="tx1"/>
                </a:solidFill>
                <a:effectLst/>
                <a:latin typeface="futura-lt-w01-light"/>
                <a:ea typeface="Times New Roman" panose="02020603050405020304" pitchFamily="18" charset="0"/>
              </a:rPr>
              <a:t>Z - 12"</a:t>
            </a:r>
            <a:r>
              <a:rPr lang="en-CA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CA" sz="1600" spc="23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​ </a:t>
            </a:r>
            <a:endParaRPr lang="en-CA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C93D57-8831-4612-B8E9-6637DD4209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838" y="164938"/>
            <a:ext cx="3947696" cy="25020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F0990DA-1665-4F3C-A3C5-F67A980E6B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4466" y="1603712"/>
            <a:ext cx="3485956" cy="21551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315FAA5-26AC-4E7F-BF6A-5C91FDF6C0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6840" y="3661111"/>
            <a:ext cx="2161207" cy="301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697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75FAB-7B2F-4E95-9F78-C188F9879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58" y="534178"/>
            <a:ext cx="9905998" cy="1905000"/>
          </a:xfrm>
        </p:spPr>
        <p:txBody>
          <a:bodyPr/>
          <a:lstStyle/>
          <a:p>
            <a:r>
              <a:rPr lang="en-CA" dirty="0">
                <a:solidFill>
                  <a:schemeClr val="accent3">
                    <a:lumMod val="75000"/>
                  </a:schemeClr>
                </a:solidFill>
              </a:rPr>
              <a:t>Turning equipment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93BE49-735D-470F-BCD1-D781FA3F64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858" y="1696614"/>
            <a:ext cx="9905998" cy="3124201"/>
          </a:xfrm>
        </p:spPr>
        <p:txBody>
          <a:bodyPr/>
          <a:lstStyle/>
          <a:p>
            <a:pPr fontAlgn="base"/>
            <a:r>
              <a:rPr lang="en-CA" sz="1800" b="1" spc="230" dirty="0">
                <a:solidFill>
                  <a:schemeClr val="accent3">
                    <a:lumMod val="75000"/>
                  </a:schemeClr>
                </a:solidFill>
                <a:effectLst/>
                <a:latin typeface="futura-lt-w01-light"/>
                <a:ea typeface="Times New Roman" panose="02020603050405020304" pitchFamily="18" charset="0"/>
              </a:rPr>
              <a:t>DOOSAN PUMA 300 W/ TURRET CHANGER</a:t>
            </a:r>
            <a:endParaRPr lang="en-CA" sz="1800" b="1" dirty="0">
              <a:solidFill>
                <a:schemeClr val="accent3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CA" sz="1800" spc="230" dirty="0">
                <a:effectLst/>
                <a:latin typeface="futura-lt-w01-light"/>
                <a:ea typeface="Times New Roman" panose="02020603050405020304" pitchFamily="18" charset="0"/>
              </a:rPr>
              <a:t>	CHUCK DIAMETER  - 12"</a:t>
            </a:r>
            <a:r>
              <a:rPr lang="en-C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CA" sz="1800" spc="230" dirty="0">
                <a:effectLst/>
                <a:latin typeface="futura-lt-w01-light"/>
                <a:ea typeface="Times New Roman" panose="02020603050405020304" pitchFamily="18" charset="0"/>
              </a:rPr>
              <a:t>	X - 11"</a:t>
            </a:r>
            <a:r>
              <a:rPr lang="en-C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CA" sz="1800" spc="230" dirty="0">
                <a:effectLst/>
                <a:latin typeface="futura-lt-w01-light"/>
                <a:ea typeface="Times New Roman" panose="02020603050405020304" pitchFamily="18" charset="0"/>
              </a:rPr>
              <a:t>Z - 26.8"</a:t>
            </a:r>
            <a:r>
              <a:rPr lang="en-C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CA" sz="1800" spc="23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​ </a:t>
            </a:r>
            <a:endParaRPr lang="en-CA" dirty="0"/>
          </a:p>
        </p:txBody>
      </p:sp>
      <p:pic>
        <p:nvPicPr>
          <p:cNvPr id="2050" name="Picture 2" descr="gallery_0">
            <a:extLst>
              <a:ext uri="{FF2B5EF4-FFF2-40B4-BE49-F238E27FC236}">
                <a16:creationId xmlns:a16="http://schemas.microsoft.com/office/drawing/2014/main" id="{A10F8210-6396-43C0-BE54-3FD4D8810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702" y="2212130"/>
            <a:ext cx="5118134" cy="3230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8257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E191B-7A0C-49B9-9089-121718746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351" y="-202163"/>
            <a:ext cx="9905998" cy="1905000"/>
          </a:xfrm>
        </p:spPr>
        <p:txBody>
          <a:bodyPr/>
          <a:lstStyle/>
          <a:p>
            <a:r>
              <a:rPr lang="en-CA" dirty="0">
                <a:solidFill>
                  <a:schemeClr val="accent3">
                    <a:lumMod val="75000"/>
                  </a:schemeClr>
                </a:solidFill>
              </a:rPr>
              <a:t>LIFTING EQUIPMENT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9388A0-4901-40ED-9D6C-52AD9A1E43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351" y="1927160"/>
            <a:ext cx="6080482" cy="4417267"/>
          </a:xfrm>
        </p:spPr>
        <p:txBody>
          <a:bodyPr>
            <a:normAutofit fontScale="92500" lnSpcReduction="10000"/>
          </a:bodyPr>
          <a:lstStyle/>
          <a:p>
            <a:pPr algn="l" fontAlgn="base"/>
            <a:r>
              <a:rPr lang="en-CA" sz="1900" b="1" i="0" dirty="0">
                <a:solidFill>
                  <a:schemeClr val="accent3">
                    <a:lumMod val="75000"/>
                  </a:schemeClr>
                </a:solidFill>
                <a:effectLst/>
                <a:latin typeface="futura-lt-w01-light"/>
              </a:rPr>
              <a:t>CANADIAN CRANE </a:t>
            </a:r>
            <a:r>
              <a:rPr lang="en-CA" sz="1900" b="1" i="0" dirty="0">
                <a:effectLst/>
                <a:latin typeface="futura-lt-w01-light"/>
              </a:rPr>
              <a:t>- 22 TON (44,000 LBS)</a:t>
            </a:r>
            <a:endParaRPr lang="en-CA" sz="1900" b="1" i="0" dirty="0">
              <a:effectLst/>
            </a:endParaRPr>
          </a:p>
          <a:p>
            <a:pPr marL="0" indent="0" algn="l" fontAlgn="base">
              <a:buNone/>
            </a:pPr>
            <a:r>
              <a:rPr lang="en-CA" sz="1900" i="0" dirty="0">
                <a:effectLst/>
                <a:latin typeface="futura-lt-w01-light"/>
              </a:rPr>
              <a:t>	MAIN HEAD: 22 TON</a:t>
            </a:r>
            <a:endParaRPr lang="en-CA" sz="1900" i="0" dirty="0">
              <a:effectLst/>
            </a:endParaRPr>
          </a:p>
          <a:p>
            <a:pPr marL="0" indent="0" algn="l" fontAlgn="base">
              <a:buNone/>
            </a:pPr>
            <a:r>
              <a:rPr lang="en-CA" sz="1900" i="0" dirty="0">
                <a:effectLst/>
                <a:latin typeface="futura-lt-w01-light"/>
              </a:rPr>
              <a:t>	AUX HEAD: 12.5 TON</a:t>
            </a:r>
            <a:endParaRPr lang="en-CA" sz="1900" i="0" dirty="0">
              <a:effectLst/>
            </a:endParaRPr>
          </a:p>
          <a:p>
            <a:pPr marL="0" indent="0" algn="l" fontAlgn="base">
              <a:buNone/>
            </a:pPr>
            <a:endParaRPr lang="en-CA" sz="1900" b="1" i="0" dirty="0">
              <a:effectLst/>
            </a:endParaRPr>
          </a:p>
          <a:p>
            <a:pPr algn="l" fontAlgn="base"/>
            <a:r>
              <a:rPr lang="en-CA" sz="1900" b="1" i="0" dirty="0">
                <a:solidFill>
                  <a:schemeClr val="accent3">
                    <a:lumMod val="75000"/>
                  </a:schemeClr>
                </a:solidFill>
                <a:effectLst/>
                <a:latin typeface="futura-lt-w01-light"/>
              </a:rPr>
              <a:t>CANADIAN CRANE </a:t>
            </a:r>
            <a:r>
              <a:rPr lang="en-CA" sz="1900" b="1" i="0" dirty="0">
                <a:solidFill>
                  <a:schemeClr val="tx1"/>
                </a:solidFill>
                <a:effectLst/>
                <a:latin typeface="futura-lt-w01-light"/>
              </a:rPr>
              <a:t>-</a:t>
            </a:r>
            <a:r>
              <a:rPr lang="en-CA" sz="1900" b="1" i="0" dirty="0">
                <a:solidFill>
                  <a:schemeClr val="accent3">
                    <a:lumMod val="75000"/>
                  </a:schemeClr>
                </a:solidFill>
                <a:effectLst/>
                <a:latin typeface="futura-lt-w01-light"/>
              </a:rPr>
              <a:t> </a:t>
            </a:r>
            <a:r>
              <a:rPr lang="en-CA" sz="1900" b="1" i="0" dirty="0">
                <a:effectLst/>
                <a:latin typeface="futura-lt-w01-light"/>
              </a:rPr>
              <a:t>20 TON (40,000 LBS)</a:t>
            </a:r>
            <a:endParaRPr lang="en-CA" sz="1900" b="1" i="0" dirty="0">
              <a:effectLst/>
            </a:endParaRPr>
          </a:p>
          <a:p>
            <a:pPr marL="0" indent="0" algn="l" fontAlgn="base">
              <a:buNone/>
            </a:pPr>
            <a:r>
              <a:rPr lang="en-CA" sz="1900" i="0" dirty="0">
                <a:effectLst/>
                <a:latin typeface="futura-lt-w01-light"/>
              </a:rPr>
              <a:t>	MAIN HEAD: 20 TON</a:t>
            </a:r>
            <a:endParaRPr lang="en-CA" sz="1900" i="0" dirty="0">
              <a:effectLst/>
            </a:endParaRPr>
          </a:p>
          <a:p>
            <a:pPr marL="0" indent="0" algn="l" fontAlgn="base">
              <a:buNone/>
            </a:pPr>
            <a:r>
              <a:rPr lang="en-CA" sz="1900" i="0" dirty="0">
                <a:effectLst/>
                <a:latin typeface="futura-lt-w01-light"/>
              </a:rPr>
              <a:t>	AUX HEAD: 14 TON</a:t>
            </a:r>
            <a:endParaRPr lang="en-CA" sz="1900" i="0" dirty="0">
              <a:effectLst/>
            </a:endParaRPr>
          </a:p>
          <a:p>
            <a:pPr marL="0" indent="0" algn="l" fontAlgn="base">
              <a:buNone/>
            </a:pPr>
            <a:endParaRPr lang="en-CA" sz="1900" b="1" i="0" dirty="0">
              <a:effectLst/>
            </a:endParaRPr>
          </a:p>
          <a:p>
            <a:pPr algn="l" fontAlgn="base"/>
            <a:r>
              <a:rPr lang="en-CA" sz="1900" b="1" i="0" dirty="0">
                <a:solidFill>
                  <a:schemeClr val="accent3">
                    <a:lumMod val="75000"/>
                  </a:schemeClr>
                </a:solidFill>
                <a:effectLst/>
                <a:latin typeface="futura-lt-w01-light"/>
              </a:rPr>
              <a:t>CANADIAN CRANE </a:t>
            </a:r>
            <a:r>
              <a:rPr lang="en-CA" sz="1900" b="1" i="0" dirty="0">
                <a:effectLst/>
                <a:latin typeface="futura-lt-w01-light"/>
              </a:rPr>
              <a:t>- 5 TON (10,000 LBS)</a:t>
            </a:r>
            <a:endParaRPr lang="en-CA" sz="1900" b="1" i="0" dirty="0">
              <a:effectLst/>
            </a:endParaRPr>
          </a:p>
          <a:p>
            <a:pPr marL="0" indent="0" algn="l" fontAlgn="base">
              <a:buNone/>
            </a:pPr>
            <a:r>
              <a:rPr lang="en-CA" sz="1900" i="0" dirty="0">
                <a:effectLst/>
                <a:latin typeface="futura-lt-w01-light"/>
              </a:rPr>
              <a:t>	MAIN HEAD: 5 TON</a:t>
            </a:r>
            <a:endParaRPr lang="en-CA" sz="1900" i="0" dirty="0">
              <a:effectLst/>
            </a:endParaRPr>
          </a:p>
          <a:p>
            <a:pPr algn="ctr" fontAlgn="base"/>
            <a:r>
              <a:rPr lang="en-CA" b="0" i="0" dirty="0">
                <a:effectLst/>
                <a:latin typeface="futura-lt-w01-light"/>
              </a:rPr>
              <a:t> </a:t>
            </a:r>
            <a:endParaRPr lang="en-CA" b="1" i="0" dirty="0">
              <a:effectLst/>
            </a:endParaRPr>
          </a:p>
          <a:p>
            <a:endParaRPr lang="en-CA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C40A35B-6E65-4451-B899-8CA29CA3BA71}"/>
              </a:ext>
            </a:extLst>
          </p:cNvPr>
          <p:cNvSpPr txBox="1">
            <a:spLocks/>
          </p:cNvSpPr>
          <p:nvPr/>
        </p:nvSpPr>
        <p:spPr>
          <a:xfrm>
            <a:off x="7791096" y="1927160"/>
            <a:ext cx="4192553" cy="35051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 fontAlgn="base"/>
            <a:r>
              <a:rPr lang="en-CA" sz="1800" b="1" i="0" dirty="0">
                <a:solidFill>
                  <a:schemeClr val="accent3">
                    <a:lumMod val="75000"/>
                  </a:schemeClr>
                </a:solidFill>
                <a:effectLst/>
                <a:latin typeface="futura-lt-w01-light"/>
              </a:rPr>
              <a:t>KONE CRANE </a:t>
            </a:r>
            <a:r>
              <a:rPr lang="en-CA" sz="1800" b="1" i="0" dirty="0">
                <a:solidFill>
                  <a:schemeClr val="tx1"/>
                </a:solidFill>
                <a:effectLst/>
                <a:latin typeface="futura-lt-w01-light"/>
              </a:rPr>
              <a:t>- 5 TON (10,000 LBS)</a:t>
            </a:r>
            <a:endParaRPr lang="en-CA" sz="1800" b="1" i="0" dirty="0">
              <a:solidFill>
                <a:schemeClr val="tx1"/>
              </a:solidFill>
              <a:effectLst/>
            </a:endParaRPr>
          </a:p>
          <a:p>
            <a:pPr marL="0" indent="0" algn="l" fontAlgn="base">
              <a:buNone/>
            </a:pPr>
            <a:r>
              <a:rPr lang="en-CA" sz="1800" i="0" dirty="0">
                <a:solidFill>
                  <a:schemeClr val="accent3">
                    <a:lumMod val="75000"/>
                  </a:schemeClr>
                </a:solidFill>
                <a:effectLst/>
                <a:latin typeface="futura-lt-w01-light"/>
              </a:rPr>
              <a:t>	</a:t>
            </a:r>
            <a:r>
              <a:rPr lang="en-CA" sz="1800" i="0" dirty="0">
                <a:solidFill>
                  <a:schemeClr val="tx1"/>
                </a:solidFill>
                <a:effectLst/>
                <a:latin typeface="futura-lt-w01-light"/>
              </a:rPr>
              <a:t>MAIN HEAD: 5 TON</a:t>
            </a:r>
            <a:endParaRPr lang="en-CA" sz="1800" i="0" dirty="0">
              <a:solidFill>
                <a:schemeClr val="tx1"/>
              </a:solidFill>
              <a:effectLst/>
            </a:endParaRPr>
          </a:p>
          <a:p>
            <a:pPr marL="0" indent="0" algn="l" fontAlgn="base">
              <a:buNone/>
            </a:pPr>
            <a:endParaRPr lang="en-CA" sz="1800" b="1" i="0" dirty="0">
              <a:solidFill>
                <a:schemeClr val="accent3">
                  <a:lumMod val="75000"/>
                </a:schemeClr>
              </a:solidFill>
              <a:effectLst/>
            </a:endParaRPr>
          </a:p>
          <a:p>
            <a:pPr algn="l" fontAlgn="base"/>
            <a:r>
              <a:rPr lang="en-CA" sz="1800" b="1" i="0" dirty="0">
                <a:solidFill>
                  <a:schemeClr val="accent3">
                    <a:lumMod val="75000"/>
                  </a:schemeClr>
                </a:solidFill>
                <a:effectLst/>
                <a:latin typeface="futura-lt-w01-light"/>
              </a:rPr>
              <a:t>KONE CRANE </a:t>
            </a:r>
            <a:r>
              <a:rPr lang="en-CA" sz="1800" b="1" i="0" dirty="0">
                <a:solidFill>
                  <a:schemeClr val="tx1"/>
                </a:solidFill>
                <a:effectLst/>
                <a:latin typeface="futura-lt-w01-light"/>
              </a:rPr>
              <a:t>- 5 TON (10,000 LBS)</a:t>
            </a:r>
            <a:endParaRPr lang="en-CA" sz="1800" b="1" i="0" dirty="0">
              <a:solidFill>
                <a:schemeClr val="tx1"/>
              </a:solidFill>
              <a:effectLst/>
            </a:endParaRPr>
          </a:p>
          <a:p>
            <a:pPr marL="0" indent="0" algn="l" fontAlgn="base">
              <a:buNone/>
            </a:pPr>
            <a:r>
              <a:rPr lang="en-CA" sz="1800" i="0" dirty="0">
                <a:solidFill>
                  <a:schemeClr val="accent3">
                    <a:lumMod val="75000"/>
                  </a:schemeClr>
                </a:solidFill>
                <a:effectLst/>
                <a:latin typeface="futura-lt-w01-light"/>
              </a:rPr>
              <a:t>	</a:t>
            </a:r>
            <a:r>
              <a:rPr lang="en-CA" sz="1800" i="0" dirty="0">
                <a:solidFill>
                  <a:schemeClr val="tx1"/>
                </a:solidFill>
                <a:effectLst/>
                <a:latin typeface="futura-lt-w01-light"/>
              </a:rPr>
              <a:t>MAIN HEAD: 5 TON</a:t>
            </a:r>
            <a:endParaRPr lang="en-CA" sz="1800" i="0" dirty="0">
              <a:solidFill>
                <a:schemeClr val="tx1"/>
              </a:solidFill>
              <a:effectLst/>
            </a:endParaRPr>
          </a:p>
          <a:p>
            <a:pPr marL="0" indent="0" algn="l" fontAlgn="base">
              <a:buNone/>
            </a:pPr>
            <a:endParaRPr lang="en-CA" sz="1800" b="1" i="0" dirty="0">
              <a:solidFill>
                <a:schemeClr val="accent3">
                  <a:lumMod val="75000"/>
                </a:schemeClr>
              </a:solidFill>
              <a:effectLst/>
            </a:endParaRPr>
          </a:p>
          <a:p>
            <a:pPr algn="l" fontAlgn="base"/>
            <a:r>
              <a:rPr lang="en-CA" sz="1800" b="1" i="0" dirty="0">
                <a:solidFill>
                  <a:schemeClr val="accent3">
                    <a:lumMod val="75000"/>
                  </a:schemeClr>
                </a:solidFill>
                <a:effectLst/>
                <a:latin typeface="futura-lt-w01-light"/>
              </a:rPr>
              <a:t>FORKLIFT </a:t>
            </a:r>
            <a:r>
              <a:rPr lang="en-CA" sz="1800" b="1" i="0" dirty="0">
                <a:solidFill>
                  <a:schemeClr val="tx1"/>
                </a:solidFill>
                <a:effectLst/>
                <a:latin typeface="futura-lt-w01-light"/>
              </a:rPr>
              <a:t>- 4 TON (8,000 LBS)</a:t>
            </a:r>
            <a:endParaRPr lang="en-CA" sz="1800" b="1" i="0" dirty="0">
              <a:solidFill>
                <a:schemeClr val="tx1"/>
              </a:solidFill>
              <a:effectLst/>
            </a:endParaRPr>
          </a:p>
          <a:p>
            <a:pPr marL="0" indent="0" algn="ctr" fontAlgn="base">
              <a:buNone/>
            </a:pPr>
            <a:endParaRPr lang="en-CA" b="1" dirty="0">
              <a:effectLst/>
            </a:endParaRPr>
          </a:p>
          <a:p>
            <a:endParaRPr lang="en-C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597F88-35DE-45FD-B18D-3D7CF83E9D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994" y="1805473"/>
            <a:ext cx="2432665" cy="432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2005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71</TotalTime>
  <Words>416</Words>
  <Application>Microsoft Office PowerPoint</Application>
  <PresentationFormat>Widescreen</PresentationFormat>
  <Paragraphs>61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Century Gothic</vt:lpstr>
      <vt:lpstr>futura-lt-w01-light</vt:lpstr>
      <vt:lpstr>Times New Roman</vt:lpstr>
      <vt:lpstr>Mesh</vt:lpstr>
      <vt:lpstr>PowerPoint Presentation</vt:lpstr>
      <vt:lpstr>Contents</vt:lpstr>
      <vt:lpstr>Horizontal equipment</vt:lpstr>
      <vt:lpstr>VERTICAL EQUIPMENT</vt:lpstr>
      <vt:lpstr>Jig bore equipment</vt:lpstr>
      <vt:lpstr>5 axis equipment</vt:lpstr>
      <vt:lpstr>Grinding equipment</vt:lpstr>
      <vt:lpstr>Turning equipment</vt:lpstr>
      <vt:lpstr>LIFTING EQUIPMENT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Mitch Lombardi</dc:creator>
  <cp:lastModifiedBy>Mitch Lombardi</cp:lastModifiedBy>
  <cp:revision>9</cp:revision>
  <dcterms:created xsi:type="dcterms:W3CDTF">2020-11-20T16:31:36Z</dcterms:created>
  <dcterms:modified xsi:type="dcterms:W3CDTF">2020-11-20T17:43:34Z</dcterms:modified>
</cp:coreProperties>
</file>